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6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0" r:id="rId3"/>
    <p:sldId id="292" r:id="rId4"/>
    <p:sldId id="291" r:id="rId5"/>
    <p:sldId id="295" r:id="rId6"/>
    <p:sldId id="293" r:id="rId7"/>
    <p:sldId id="294" r:id="rId8"/>
    <p:sldId id="260" r:id="rId9"/>
    <p:sldId id="261" r:id="rId10"/>
    <p:sldId id="284" r:id="rId11"/>
    <p:sldId id="286" r:id="rId12"/>
    <p:sldId id="287" r:id="rId13"/>
    <p:sldId id="288" r:id="rId14"/>
    <p:sldId id="289" r:id="rId15"/>
    <p:sldId id="265" r:id="rId16"/>
    <p:sldId id="266" r:id="rId17"/>
    <p:sldId id="267" r:id="rId18"/>
    <p:sldId id="263" r:id="rId19"/>
    <p:sldId id="268" r:id="rId20"/>
    <p:sldId id="264" r:id="rId21"/>
    <p:sldId id="271" r:id="rId22"/>
    <p:sldId id="269" r:id="rId23"/>
    <p:sldId id="270" r:id="rId24"/>
    <p:sldId id="272" r:id="rId25"/>
    <p:sldId id="274" r:id="rId26"/>
    <p:sldId id="275" r:id="rId27"/>
    <p:sldId id="276" r:id="rId28"/>
    <p:sldId id="277" r:id="rId29"/>
    <p:sldId id="278" r:id="rId30"/>
    <p:sldId id="281" r:id="rId31"/>
    <p:sldId id="297" r:id="rId32"/>
    <p:sldId id="282" r:id="rId33"/>
    <p:sldId id="280" r:id="rId34"/>
    <p:sldId id="283" r:id="rId35"/>
    <p:sldId id="296" r:id="rId3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1D"/>
    <a:srgbClr val="D9D9D9"/>
    <a:srgbClr val="FF3131"/>
    <a:srgbClr val="F2F2F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113" autoAdjust="0"/>
  </p:normalViewPr>
  <p:slideViewPr>
    <p:cSldViewPr snapToGrid="0">
      <p:cViewPr varScale="1">
        <p:scale>
          <a:sx n="94" d="100"/>
          <a:sy n="94" d="100"/>
        </p:scale>
        <p:origin x="78" y="2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A884-5109-CC4C-8AC0-584D06854D8E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4138B-3E92-8F4D-BFD2-45D88396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015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2T17:21:25.808"/>
    </inkml:context>
    <inkml:brush xml:id="br0">
      <inkml:brushProperty name="width" value="0.05292" units="cm"/>
      <inkml:brushProperty name="height" value="0.05292" units="cm"/>
      <inkml:brushProperty name="color" value="#ED1C24"/>
    </inkml:brush>
  </inkml:definitions>
  <inkml:traceGroup>
    <inkml:annotationXML>
      <emma:emma xmlns:emma="http://www.w3.org/2003/04/emma" version="1.0">
        <emma:interpretation id="{ED101FC8-009A-4FEC-B88A-0D55886AA172}" emma:medium="tactile" emma:mode="ink">
          <msink:context xmlns:msink="http://schemas.microsoft.com/ink/2010/main" type="writingRegion" rotatedBoundingBox="27328,12326 27336,12326 27336,12355 27328,12355"/>
        </emma:interpretation>
      </emma:emma>
    </inkml:annotationXML>
    <inkml:traceGroup>
      <inkml:annotationXML>
        <emma:emma xmlns:emma="http://www.w3.org/2003/04/emma" version="1.0">
          <emma:interpretation id="{698CE816-851D-47FA-85AC-E96623118D01}" emma:medium="tactile" emma:mode="ink">
            <msink:context xmlns:msink="http://schemas.microsoft.com/ink/2010/main" type="paragraph" rotatedBoundingBox="27328,12326 27336,12326 27336,12355 27328,123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77309A-37AA-42AB-8701-3ADA584A5B11}" emma:medium="tactile" emma:mode="ink">
              <msink:context xmlns:msink="http://schemas.microsoft.com/ink/2010/main" type="line" rotatedBoundingBox="27328,12326 27336,12326 27336,12355 27328,12355"/>
            </emma:interpretation>
          </emma:emma>
        </inkml:annotationXML>
        <inkml:traceGroup>
          <inkml:annotationXML>
            <emma:emma xmlns:emma="http://www.w3.org/2003/04/emma" version="1.0">
              <emma:interpretation id="{273EB9AE-36A5-4303-B78B-FD7F4A51A5F4}" emma:medium="tactile" emma:mode="ink">
                <msink:context xmlns:msink="http://schemas.microsoft.com/ink/2010/main" type="inkWord" rotatedBoundingBox="27328,12326 27336,12326 27336,12355 27328,12355"/>
              </emma:interpretation>
              <emma:one-of disjunction-type="recognition" id="oneOf0">
                <emma:interpretation id="interp0" emma:lang="en-US" emma:confidence="0">
                  <emma:literal>'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27704 13442 11136,'0'0'4128,"0"0"-2241,0 6-2143,0-6-607,-8 23-833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AAC9E-E875-49A0-B132-28BA7F532AEE}" type="datetimeFigureOut">
              <a:rPr lang="nl-NL" smtClean="0"/>
              <a:t>12-9-2016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EB510-5658-4B41-BDBF-DEC50A93071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5707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EB510-5658-4B41-BDBF-DEC50A93071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1370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EB510-5658-4B41-BDBF-DEC50A93071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369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F1A9-DFC5-584B-BFF0-A73C404B15A5}" type="datetime1">
              <a:rPr lang="en-US" smtClean="0"/>
              <a:t>9/12/2016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Charbon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D3300-F506-7C4B-B12F-E0A06F507EDC}" type="datetime1">
              <a:rPr lang="en-US" smtClean="0"/>
              <a:t>9/12/2016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Charbon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7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1028700" cy="365125"/>
          </a:xfrm>
        </p:spPr>
        <p:txBody>
          <a:bodyPr/>
          <a:lstStyle/>
          <a:p>
            <a:fld id="{408133DB-9384-F64B-86E9-B76EC429E344}" type="datetime1">
              <a:rPr lang="en-US" smtClean="0"/>
              <a:t>9/12/2016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06600" y="6356352"/>
            <a:ext cx="1371600" cy="365125"/>
          </a:xfrm>
        </p:spPr>
        <p:txBody>
          <a:bodyPr/>
          <a:lstStyle/>
          <a:p>
            <a:r>
              <a:rPr lang="en-US"/>
              <a:t>Edoardo Charbon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78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CCAB-A1B2-8245-97BD-09A176E6446D}" type="datetime1">
              <a:rPr lang="en-US" smtClean="0"/>
              <a:t>9/12/2016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Charbon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4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3772-E346-B247-B569-38A937B4E796}" type="datetime1">
              <a:rPr lang="en-US" smtClean="0"/>
              <a:t>9/12/2016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Charbon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6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42ED-9E14-174E-9D6E-5131CAACBF2E}" type="datetime1">
              <a:rPr lang="en-US" smtClean="0"/>
              <a:t>9/12/2016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Charbon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9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AB3E-6B95-3C4F-9A82-426145FE9763}" type="datetime1">
              <a:rPr lang="en-US" smtClean="0"/>
              <a:t>9/12/2016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Charbon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7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41EB-FC1C-ED44-BB8F-FDE4233ADF9C}" type="datetime1">
              <a:rPr lang="en-US" smtClean="0"/>
              <a:t>9/12/2016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Charbon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64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72B-7AD0-914E-B7CB-5B9F30A4A580}" type="datetime1">
              <a:rPr lang="en-US" smtClean="0"/>
              <a:t>9/12/2016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Charbon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5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8527-2BF4-4647-8C8C-81F611A4B1DD}" type="datetime1">
              <a:rPr lang="en-US" smtClean="0"/>
              <a:t>9/12/2016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Charbon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4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1308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87099-0772-D34C-9E70-9F341302D2E1}" type="datetime1">
              <a:rPr lang="en-US" smtClean="0"/>
              <a:t>9/12/2016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00300" y="6356352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Edoardo Charbon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8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GaN</a:t>
            </a:r>
            <a:r>
              <a:rPr lang="en-US" dirty="0"/>
              <a:t> Readout IC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84362"/>
          </a:xfrm>
        </p:spPr>
        <p:txBody>
          <a:bodyPr>
            <a:normAutofit/>
          </a:bodyPr>
          <a:lstStyle/>
          <a:p>
            <a:r>
              <a:rPr lang="en-US" dirty="0"/>
              <a:t>Kees Kroep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27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1160"/>
            <a:ext cx="10515600" cy="1325563"/>
          </a:xfrm>
        </p:spPr>
        <p:txBody>
          <a:bodyPr/>
          <a:lstStyle/>
          <a:p>
            <a:r>
              <a:rPr lang="en-US" dirty="0"/>
              <a:t>Methodology and Setup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18" y="2007103"/>
            <a:ext cx="5110118" cy="3832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28" y="1995054"/>
            <a:ext cx="5126182" cy="38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0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75417" y="1872602"/>
            <a:ext cx="3075709" cy="4483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Setup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9873" y="1872602"/>
            <a:ext cx="3075709" cy="4483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2609" y="1945339"/>
            <a:ext cx="287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oscilloscope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85454" y="2664406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AFG reset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74130" y="1945338"/>
            <a:ext cx="287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computer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000998" y="2664406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latexmk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85454" y="3701477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87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Basic understanding of design</a:t>
            </a:r>
          </a:p>
          <a:p>
            <a:r>
              <a:rPr lang="en-US" dirty="0"/>
              <a:t>Laptop connected to power grid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69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064" y="1566233"/>
            <a:ext cx="7308136" cy="49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6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75417" y="1872602"/>
            <a:ext cx="3075709" cy="4483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62453" y="3032488"/>
            <a:ext cx="2701636" cy="29614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Setup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9873" y="1872602"/>
            <a:ext cx="3075709" cy="4483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2609" y="1945339"/>
            <a:ext cx="287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oscilloscope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85454" y="2664406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AFG reset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85454" y="3577010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trigger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85454" y="4507642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averaging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85454" y="5438274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sampling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74130" y="1945338"/>
            <a:ext cx="287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computer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000998" y="3968759"/>
            <a:ext cx="2424546" cy="73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octave-cli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000998" y="4984826"/>
            <a:ext cx="2424546" cy="73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latexmk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74130" y="3244033"/>
            <a:ext cx="287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terminal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5" idx="3"/>
            <a:endCxn id="11" idx="1"/>
          </p:cNvCxnSpPr>
          <p:nvPr/>
        </p:nvCxnSpPr>
        <p:spPr>
          <a:xfrm>
            <a:off x="4135582" y="4114477"/>
            <a:ext cx="353983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93622" y="3650094"/>
            <a:ext cx="302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USB Stick</a:t>
            </a:r>
          </a:p>
        </p:txBody>
      </p:sp>
    </p:spTree>
    <p:extLst>
      <p:ext uri="{BB962C8B-B14F-4D97-AF65-F5344CB8AC3E}">
        <p14:creationId xmlns:p14="http://schemas.microsoft.com/office/powerpoint/2010/main" val="339333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749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1052" t="2296" r="43829" b="7540"/>
          <a:stretch/>
        </p:blipFill>
        <p:spPr>
          <a:xfrm>
            <a:off x="3925620" y="1122596"/>
            <a:ext cx="2765010" cy="54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3" y="1664008"/>
            <a:ext cx="6737259" cy="4951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1052" t="2296" r="43829" b="7540"/>
          <a:stretch/>
        </p:blipFill>
        <p:spPr>
          <a:xfrm>
            <a:off x="8899929" y="3436805"/>
            <a:ext cx="1410116" cy="27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17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Follower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98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Follower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58027"/>
          <a:stretch/>
        </p:blipFill>
        <p:spPr>
          <a:xfrm>
            <a:off x="3275467" y="1323741"/>
            <a:ext cx="2923547" cy="531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5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Silicon Photo Sensor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621280" y="3952400"/>
            <a:ext cx="704088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59142" y="2001680"/>
            <a:ext cx="45241" cy="35966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reeform: Shape 11"/>
          <p:cNvSpPr/>
          <p:nvPr/>
        </p:nvSpPr>
        <p:spPr>
          <a:xfrm>
            <a:off x="3774440" y="2001680"/>
            <a:ext cx="4404360" cy="4328160"/>
          </a:xfrm>
          <a:custGeom>
            <a:avLst/>
            <a:gdLst>
              <a:gd name="connsiteX0" fmla="*/ 4580270 w 4580270"/>
              <a:gd name="connsiteY0" fmla="*/ 0 h 4343400"/>
              <a:gd name="connsiteX1" fmla="*/ 3223910 w 4580270"/>
              <a:gd name="connsiteY1" fmla="*/ 1813560 h 4343400"/>
              <a:gd name="connsiteX2" fmla="*/ 831230 w 4580270"/>
              <a:gd name="connsiteY2" fmla="*/ 2316480 h 4343400"/>
              <a:gd name="connsiteX3" fmla="*/ 43830 w 4580270"/>
              <a:gd name="connsiteY3" fmla="*/ 4343400 h 4343400"/>
              <a:gd name="connsiteX0" fmla="*/ 4710704 w 4710704"/>
              <a:gd name="connsiteY0" fmla="*/ 0 h 4292600"/>
              <a:gd name="connsiteX1" fmla="*/ 3354344 w 4710704"/>
              <a:gd name="connsiteY1" fmla="*/ 1813560 h 4292600"/>
              <a:gd name="connsiteX2" fmla="*/ 961664 w 4710704"/>
              <a:gd name="connsiteY2" fmla="*/ 2316480 h 4292600"/>
              <a:gd name="connsiteX3" fmla="*/ 37104 w 4710704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360" h="4328160">
                <a:moveTo>
                  <a:pt x="4404360" y="0"/>
                </a:moveTo>
                <a:cubicBezTo>
                  <a:pt x="4038600" y="713740"/>
                  <a:pt x="3672840" y="1427480"/>
                  <a:pt x="3048000" y="1813560"/>
                </a:cubicBezTo>
                <a:cubicBezTo>
                  <a:pt x="2423160" y="2199640"/>
                  <a:pt x="1163320" y="1897380"/>
                  <a:pt x="655320" y="2316480"/>
                </a:cubicBezTo>
                <a:cubicBezTo>
                  <a:pt x="147320" y="2735580"/>
                  <a:pt x="20320" y="3973407"/>
                  <a:pt x="0" y="4328160"/>
                </a:cubicBez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18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86" y="1662173"/>
            <a:ext cx="6578956" cy="4934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Follower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58027"/>
          <a:stretch/>
        </p:blipFill>
        <p:spPr>
          <a:xfrm>
            <a:off x="8694761" y="3253648"/>
            <a:ext cx="1620298" cy="294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75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Follower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79" y="1748659"/>
            <a:ext cx="6473406" cy="47902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58027"/>
          <a:stretch/>
        </p:blipFill>
        <p:spPr>
          <a:xfrm>
            <a:off x="8694761" y="3253648"/>
            <a:ext cx="1620298" cy="294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5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Capacitor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8450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Capacitance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1" y="1664008"/>
            <a:ext cx="6063251" cy="50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10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09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54" y="1402398"/>
            <a:ext cx="6286550" cy="51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2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1" y="1450853"/>
            <a:ext cx="6979680" cy="5175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1088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limiter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r="82049" b="7685"/>
          <a:stretch/>
        </p:blipFill>
        <p:spPr>
          <a:xfrm>
            <a:off x="3404502" y="1885866"/>
            <a:ext cx="1157338" cy="45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1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limiter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75" y="1632018"/>
            <a:ext cx="6823889" cy="50894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r="82049" b="7685"/>
          <a:stretch/>
        </p:blipFill>
        <p:spPr>
          <a:xfrm>
            <a:off x="9386491" y="3338544"/>
            <a:ext cx="770148" cy="30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82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limiter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21239" y="264304"/>
            <a:ext cx="4776354" cy="2555962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Opamp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Source</a:t>
              </a:r>
            </a:p>
            <a:p>
              <a:pPr algn="ctr"/>
              <a:r>
                <a:rPr lang="en-US" sz="1100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Integation</a:t>
              </a:r>
              <a:endParaRPr lang="en-US" sz="1100" dirty="0"/>
            </a:p>
            <a:p>
              <a:pPr algn="ctr"/>
              <a:r>
                <a:rPr lang="en-US" sz="1000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vbo</a:t>
              </a:r>
              <a:endParaRPr lang="en-US" sz="1100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5"/>
              <a:ext cx="77216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2"/>
              <a:ext cx="434340" cy="36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in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9" y="1411327"/>
            <a:ext cx="6148389" cy="53539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r="82049" b="7685"/>
          <a:stretch/>
        </p:blipFill>
        <p:spPr>
          <a:xfrm>
            <a:off x="9386491" y="3338544"/>
            <a:ext cx="770148" cy="30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Photo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621280" y="3952400"/>
            <a:ext cx="704088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59142" y="2001680"/>
            <a:ext cx="45241" cy="35966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reeform: Shape 11"/>
          <p:cNvSpPr/>
          <p:nvPr/>
        </p:nvSpPr>
        <p:spPr>
          <a:xfrm>
            <a:off x="3774440" y="2001680"/>
            <a:ext cx="4404360" cy="4328160"/>
          </a:xfrm>
          <a:custGeom>
            <a:avLst/>
            <a:gdLst>
              <a:gd name="connsiteX0" fmla="*/ 4580270 w 4580270"/>
              <a:gd name="connsiteY0" fmla="*/ 0 h 4343400"/>
              <a:gd name="connsiteX1" fmla="*/ 3223910 w 4580270"/>
              <a:gd name="connsiteY1" fmla="*/ 1813560 h 4343400"/>
              <a:gd name="connsiteX2" fmla="*/ 831230 w 4580270"/>
              <a:gd name="connsiteY2" fmla="*/ 2316480 h 4343400"/>
              <a:gd name="connsiteX3" fmla="*/ 43830 w 4580270"/>
              <a:gd name="connsiteY3" fmla="*/ 4343400 h 4343400"/>
              <a:gd name="connsiteX0" fmla="*/ 4710704 w 4710704"/>
              <a:gd name="connsiteY0" fmla="*/ 0 h 4292600"/>
              <a:gd name="connsiteX1" fmla="*/ 3354344 w 4710704"/>
              <a:gd name="connsiteY1" fmla="*/ 1813560 h 4292600"/>
              <a:gd name="connsiteX2" fmla="*/ 961664 w 4710704"/>
              <a:gd name="connsiteY2" fmla="*/ 2316480 h 4292600"/>
              <a:gd name="connsiteX3" fmla="*/ 37104 w 4710704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360" h="4328160">
                <a:moveTo>
                  <a:pt x="4404360" y="0"/>
                </a:moveTo>
                <a:cubicBezTo>
                  <a:pt x="4038600" y="713740"/>
                  <a:pt x="3672840" y="1427480"/>
                  <a:pt x="3048000" y="1813560"/>
                </a:cubicBezTo>
                <a:cubicBezTo>
                  <a:pt x="2423160" y="2199640"/>
                  <a:pt x="1163320" y="1897380"/>
                  <a:pt x="655320" y="2316480"/>
                </a:cubicBezTo>
                <a:cubicBezTo>
                  <a:pt x="147320" y="2735580"/>
                  <a:pt x="20320" y="3973407"/>
                  <a:pt x="0" y="4328160"/>
                </a:cubicBez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225800" y="4023520"/>
            <a:ext cx="711200" cy="98552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6968" y="4023520"/>
            <a:ext cx="518160" cy="94996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312160" y="4023520"/>
            <a:ext cx="1036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195512" y="3800000"/>
            <a:ext cx="0" cy="152401"/>
          </a:xfrm>
          <a:prstGeom prst="line">
            <a:avLst/>
          </a:prstGeom>
          <a:ln w="19050">
            <a:solidFill>
              <a:srgbClr val="00B0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75088" y="3456744"/>
            <a:ext cx="70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1D"/>
                </a:solidFill>
              </a:rPr>
              <a:t>V</a:t>
            </a:r>
            <a:r>
              <a:rPr lang="en-US" baseline="-25000" dirty="0" err="1">
                <a:solidFill>
                  <a:srgbClr val="00B01D"/>
                </a:solidFill>
              </a:rPr>
              <a:t>bias</a:t>
            </a:r>
            <a:endParaRPr lang="en-US" baseline="-25000" dirty="0">
              <a:solidFill>
                <a:srgbClr val="00B0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1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75417" y="1872602"/>
            <a:ext cx="3075709" cy="4483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76308" y="3650094"/>
            <a:ext cx="2701636" cy="25740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Setup #3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9873" y="1872602"/>
            <a:ext cx="3075709" cy="44837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2609" y="1945339"/>
            <a:ext cx="287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oscilloscope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85454" y="2664406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AFG V</a:t>
            </a:r>
            <a:r>
              <a:rPr lang="en-US" sz="3200" baseline="-25000" dirty="0"/>
              <a:t>in</a:t>
            </a:r>
            <a:endParaRPr lang="en-US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385454" y="3577010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trigger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85454" y="4507642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averaging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85454" y="5438274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sampling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74130" y="1945338"/>
            <a:ext cx="287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computer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76308" y="2773581"/>
            <a:ext cx="267392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labVIEW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000998" y="4417952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octave-cli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000998" y="5348584"/>
            <a:ext cx="2424546" cy="736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latexmk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74130" y="3762534"/>
            <a:ext cx="287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bashscript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5" idx="3"/>
            <a:endCxn id="11" idx="1"/>
          </p:cNvCxnSpPr>
          <p:nvPr/>
        </p:nvCxnSpPr>
        <p:spPr>
          <a:xfrm>
            <a:off x="4135582" y="4114477"/>
            <a:ext cx="353983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93622" y="3650094"/>
            <a:ext cx="302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USB Cable</a:t>
            </a:r>
          </a:p>
        </p:txBody>
      </p:sp>
    </p:spTree>
    <p:extLst>
      <p:ext uri="{BB962C8B-B14F-4D97-AF65-F5344CB8AC3E}">
        <p14:creationId xmlns:p14="http://schemas.microsoft.com/office/powerpoint/2010/main" val="1641029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Setup #3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77" y="1521589"/>
            <a:ext cx="8144403" cy="519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68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8" y="2046382"/>
            <a:ext cx="10276609" cy="36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01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tests single pin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3" y="2306981"/>
            <a:ext cx="11055927" cy="38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52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812494"/>
            <a:ext cx="10957560" cy="38495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838120" y="4437440"/>
              <a:ext cx="2880" cy="10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0440" y="4428044"/>
                <a:ext cx="19200" cy="281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718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Characterized ROIC</a:t>
            </a:r>
          </a:p>
          <a:p>
            <a:r>
              <a:rPr lang="en-US" dirty="0"/>
              <a:t>Automated </a:t>
            </a:r>
            <a:r>
              <a:rPr lang="en-US" dirty="0" err="1"/>
              <a:t>GaN</a:t>
            </a:r>
            <a:r>
              <a:rPr lang="en-US" dirty="0"/>
              <a:t> characterization process</a:t>
            </a:r>
          </a:p>
          <a:p>
            <a:endParaRPr lang="en-US" dirty="0"/>
          </a:p>
          <a:p>
            <a:r>
              <a:rPr lang="en-US" dirty="0"/>
              <a:t>Continue characterizing </a:t>
            </a:r>
            <a:r>
              <a:rPr lang="en-US" dirty="0" err="1"/>
              <a:t>GaN</a:t>
            </a:r>
            <a:r>
              <a:rPr lang="en-US" dirty="0"/>
              <a:t> sensors</a:t>
            </a:r>
          </a:p>
          <a:p>
            <a:r>
              <a:rPr lang="en-US" dirty="0"/>
              <a:t>Improve input voltage range</a:t>
            </a:r>
          </a:p>
          <a:p>
            <a:r>
              <a:rPr lang="en-US" dirty="0"/>
              <a:t>Reduce noise</a:t>
            </a:r>
          </a:p>
          <a:p>
            <a:r>
              <a:rPr lang="en-US" dirty="0"/>
              <a:t>Recommendations for ROIC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2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Photo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621280" y="3952400"/>
            <a:ext cx="704088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59142" y="2001680"/>
            <a:ext cx="45241" cy="35966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reeform: Shape 11"/>
          <p:cNvSpPr/>
          <p:nvPr/>
        </p:nvSpPr>
        <p:spPr>
          <a:xfrm>
            <a:off x="3774440" y="2001680"/>
            <a:ext cx="4404360" cy="4328160"/>
          </a:xfrm>
          <a:custGeom>
            <a:avLst/>
            <a:gdLst>
              <a:gd name="connsiteX0" fmla="*/ 4580270 w 4580270"/>
              <a:gd name="connsiteY0" fmla="*/ 0 h 4343400"/>
              <a:gd name="connsiteX1" fmla="*/ 3223910 w 4580270"/>
              <a:gd name="connsiteY1" fmla="*/ 1813560 h 4343400"/>
              <a:gd name="connsiteX2" fmla="*/ 831230 w 4580270"/>
              <a:gd name="connsiteY2" fmla="*/ 2316480 h 4343400"/>
              <a:gd name="connsiteX3" fmla="*/ 43830 w 4580270"/>
              <a:gd name="connsiteY3" fmla="*/ 4343400 h 4343400"/>
              <a:gd name="connsiteX0" fmla="*/ 4710704 w 4710704"/>
              <a:gd name="connsiteY0" fmla="*/ 0 h 4292600"/>
              <a:gd name="connsiteX1" fmla="*/ 3354344 w 4710704"/>
              <a:gd name="connsiteY1" fmla="*/ 1813560 h 4292600"/>
              <a:gd name="connsiteX2" fmla="*/ 961664 w 4710704"/>
              <a:gd name="connsiteY2" fmla="*/ 2316480 h 4292600"/>
              <a:gd name="connsiteX3" fmla="*/ 37104 w 4710704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360" h="4328160">
                <a:moveTo>
                  <a:pt x="4404360" y="0"/>
                </a:moveTo>
                <a:cubicBezTo>
                  <a:pt x="4038600" y="713740"/>
                  <a:pt x="3672840" y="1427480"/>
                  <a:pt x="3048000" y="1813560"/>
                </a:cubicBezTo>
                <a:cubicBezTo>
                  <a:pt x="2423160" y="2199640"/>
                  <a:pt x="1163320" y="1897380"/>
                  <a:pt x="655320" y="2316480"/>
                </a:cubicBezTo>
                <a:cubicBezTo>
                  <a:pt x="147320" y="2735580"/>
                  <a:pt x="20320" y="3973407"/>
                  <a:pt x="0" y="4328160"/>
                </a:cubicBez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225800" y="4023520"/>
            <a:ext cx="711200" cy="98552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6968" y="4023520"/>
            <a:ext cx="518160" cy="94996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312160" y="4023520"/>
            <a:ext cx="1036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89480" y="2778920"/>
            <a:ext cx="11684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352800" y="1726410"/>
            <a:ext cx="421640" cy="105251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3774440" y="1717201"/>
            <a:ext cx="741680" cy="106171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516120" y="2778920"/>
            <a:ext cx="11684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195512" y="3800000"/>
            <a:ext cx="0" cy="152401"/>
          </a:xfrm>
          <a:prstGeom prst="line">
            <a:avLst/>
          </a:prstGeom>
          <a:ln w="19050">
            <a:solidFill>
              <a:srgbClr val="00B0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75088" y="3456744"/>
            <a:ext cx="70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1D"/>
                </a:solidFill>
              </a:rPr>
              <a:t>V</a:t>
            </a:r>
            <a:r>
              <a:rPr lang="en-US" baseline="-25000" dirty="0" err="1">
                <a:solidFill>
                  <a:srgbClr val="00B01D"/>
                </a:solidFill>
              </a:rPr>
              <a:t>bias</a:t>
            </a:r>
            <a:endParaRPr lang="en-US" baseline="-25000" dirty="0">
              <a:solidFill>
                <a:srgbClr val="00B0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37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Gallium Nitride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bandgap -&gt; intrinsic </a:t>
            </a:r>
            <a:r>
              <a:rPr lang="en-US" dirty="0" err="1"/>
              <a:t>solarblind</a:t>
            </a:r>
            <a:endParaRPr lang="en-US" dirty="0"/>
          </a:p>
          <a:p>
            <a:r>
              <a:rPr lang="en-US" dirty="0"/>
              <a:t>Solid state</a:t>
            </a:r>
          </a:p>
          <a:p>
            <a:r>
              <a:rPr lang="en-US" dirty="0"/>
              <a:t>No alternative!</a:t>
            </a:r>
          </a:p>
          <a:p>
            <a:endParaRPr lang="en-US" dirty="0"/>
          </a:p>
          <a:p>
            <a:r>
              <a:rPr lang="en-US" dirty="0"/>
              <a:t>Weak material</a:t>
            </a:r>
          </a:p>
          <a:p>
            <a:r>
              <a:rPr lang="en-US" dirty="0"/>
              <a:t>Inconsistent material</a:t>
            </a:r>
          </a:p>
          <a:p>
            <a:r>
              <a:rPr lang="en-US" dirty="0"/>
              <a:t>High breakdown voltage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9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</a:t>
            </a:r>
            <a:r>
              <a:rPr lang="en-US" dirty="0"/>
              <a:t>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621280" y="3952400"/>
            <a:ext cx="704088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59142" y="2001680"/>
            <a:ext cx="45241" cy="35966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reeform: Shape 11"/>
          <p:cNvSpPr/>
          <p:nvPr/>
        </p:nvSpPr>
        <p:spPr>
          <a:xfrm>
            <a:off x="5802222" y="3297699"/>
            <a:ext cx="1421538" cy="1396944"/>
          </a:xfrm>
          <a:custGeom>
            <a:avLst/>
            <a:gdLst>
              <a:gd name="connsiteX0" fmla="*/ 4580270 w 4580270"/>
              <a:gd name="connsiteY0" fmla="*/ 0 h 4343400"/>
              <a:gd name="connsiteX1" fmla="*/ 3223910 w 4580270"/>
              <a:gd name="connsiteY1" fmla="*/ 1813560 h 4343400"/>
              <a:gd name="connsiteX2" fmla="*/ 831230 w 4580270"/>
              <a:gd name="connsiteY2" fmla="*/ 2316480 h 4343400"/>
              <a:gd name="connsiteX3" fmla="*/ 43830 w 4580270"/>
              <a:gd name="connsiteY3" fmla="*/ 4343400 h 4343400"/>
              <a:gd name="connsiteX0" fmla="*/ 4710704 w 4710704"/>
              <a:gd name="connsiteY0" fmla="*/ 0 h 4292600"/>
              <a:gd name="connsiteX1" fmla="*/ 3354344 w 4710704"/>
              <a:gd name="connsiteY1" fmla="*/ 1813560 h 4292600"/>
              <a:gd name="connsiteX2" fmla="*/ 961664 w 4710704"/>
              <a:gd name="connsiteY2" fmla="*/ 2316480 h 4292600"/>
              <a:gd name="connsiteX3" fmla="*/ 37104 w 4710704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360" h="4328160">
                <a:moveTo>
                  <a:pt x="4404360" y="0"/>
                </a:moveTo>
                <a:cubicBezTo>
                  <a:pt x="4038600" y="713740"/>
                  <a:pt x="3672840" y="1427480"/>
                  <a:pt x="3048000" y="1813560"/>
                </a:cubicBezTo>
                <a:cubicBezTo>
                  <a:pt x="2423160" y="2199640"/>
                  <a:pt x="1163320" y="1897380"/>
                  <a:pt x="655320" y="2316480"/>
                </a:cubicBezTo>
                <a:cubicBezTo>
                  <a:pt x="147320" y="2735580"/>
                  <a:pt x="20320" y="3973407"/>
                  <a:pt x="0" y="4328160"/>
                </a:cubicBez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/>
          <p:cNvSpPr/>
          <p:nvPr/>
        </p:nvSpPr>
        <p:spPr>
          <a:xfrm>
            <a:off x="2519680" y="2067720"/>
            <a:ext cx="5969000" cy="4551520"/>
          </a:xfrm>
          <a:custGeom>
            <a:avLst/>
            <a:gdLst>
              <a:gd name="connsiteX0" fmla="*/ 4580270 w 4580270"/>
              <a:gd name="connsiteY0" fmla="*/ 0 h 4343400"/>
              <a:gd name="connsiteX1" fmla="*/ 3223910 w 4580270"/>
              <a:gd name="connsiteY1" fmla="*/ 1813560 h 4343400"/>
              <a:gd name="connsiteX2" fmla="*/ 831230 w 4580270"/>
              <a:gd name="connsiteY2" fmla="*/ 2316480 h 4343400"/>
              <a:gd name="connsiteX3" fmla="*/ 43830 w 4580270"/>
              <a:gd name="connsiteY3" fmla="*/ 4343400 h 4343400"/>
              <a:gd name="connsiteX0" fmla="*/ 4710704 w 4710704"/>
              <a:gd name="connsiteY0" fmla="*/ 0 h 4292600"/>
              <a:gd name="connsiteX1" fmla="*/ 3354344 w 4710704"/>
              <a:gd name="connsiteY1" fmla="*/ 1813560 h 4292600"/>
              <a:gd name="connsiteX2" fmla="*/ 961664 w 4710704"/>
              <a:gd name="connsiteY2" fmla="*/ 2316480 h 4292600"/>
              <a:gd name="connsiteX3" fmla="*/ 37104 w 4710704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360" h="4328160">
                <a:moveTo>
                  <a:pt x="4404360" y="0"/>
                </a:moveTo>
                <a:cubicBezTo>
                  <a:pt x="4038600" y="713740"/>
                  <a:pt x="3672840" y="1427480"/>
                  <a:pt x="3048000" y="1813560"/>
                </a:cubicBezTo>
                <a:cubicBezTo>
                  <a:pt x="2423160" y="2199640"/>
                  <a:pt x="1163320" y="1897380"/>
                  <a:pt x="655320" y="2316480"/>
                </a:cubicBezTo>
                <a:cubicBezTo>
                  <a:pt x="147320" y="2735580"/>
                  <a:pt x="20320" y="3973407"/>
                  <a:pt x="0" y="4328160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06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</a:t>
            </a:r>
            <a:r>
              <a:rPr lang="en-US" dirty="0"/>
              <a:t>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621280" y="3952400"/>
            <a:ext cx="704088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59142" y="2001680"/>
            <a:ext cx="45241" cy="35966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reeform: Shape 11"/>
          <p:cNvSpPr/>
          <p:nvPr/>
        </p:nvSpPr>
        <p:spPr>
          <a:xfrm>
            <a:off x="5802222" y="3297699"/>
            <a:ext cx="1421538" cy="1396944"/>
          </a:xfrm>
          <a:custGeom>
            <a:avLst/>
            <a:gdLst>
              <a:gd name="connsiteX0" fmla="*/ 4580270 w 4580270"/>
              <a:gd name="connsiteY0" fmla="*/ 0 h 4343400"/>
              <a:gd name="connsiteX1" fmla="*/ 3223910 w 4580270"/>
              <a:gd name="connsiteY1" fmla="*/ 1813560 h 4343400"/>
              <a:gd name="connsiteX2" fmla="*/ 831230 w 4580270"/>
              <a:gd name="connsiteY2" fmla="*/ 2316480 h 4343400"/>
              <a:gd name="connsiteX3" fmla="*/ 43830 w 4580270"/>
              <a:gd name="connsiteY3" fmla="*/ 4343400 h 4343400"/>
              <a:gd name="connsiteX0" fmla="*/ 4710704 w 4710704"/>
              <a:gd name="connsiteY0" fmla="*/ 0 h 4292600"/>
              <a:gd name="connsiteX1" fmla="*/ 3354344 w 4710704"/>
              <a:gd name="connsiteY1" fmla="*/ 1813560 h 4292600"/>
              <a:gd name="connsiteX2" fmla="*/ 961664 w 4710704"/>
              <a:gd name="connsiteY2" fmla="*/ 2316480 h 4292600"/>
              <a:gd name="connsiteX3" fmla="*/ 37104 w 4710704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360" h="4328160">
                <a:moveTo>
                  <a:pt x="4404360" y="0"/>
                </a:moveTo>
                <a:cubicBezTo>
                  <a:pt x="4038600" y="713740"/>
                  <a:pt x="3672840" y="1427480"/>
                  <a:pt x="3048000" y="1813560"/>
                </a:cubicBezTo>
                <a:cubicBezTo>
                  <a:pt x="2423160" y="2199640"/>
                  <a:pt x="1163320" y="1897380"/>
                  <a:pt x="655320" y="2316480"/>
                </a:cubicBezTo>
                <a:cubicBezTo>
                  <a:pt x="147320" y="2735580"/>
                  <a:pt x="20320" y="3973407"/>
                  <a:pt x="0" y="4328160"/>
                </a:cubicBez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/>
          <p:cNvSpPr/>
          <p:nvPr/>
        </p:nvSpPr>
        <p:spPr>
          <a:xfrm>
            <a:off x="2519680" y="2067720"/>
            <a:ext cx="5969000" cy="4551520"/>
          </a:xfrm>
          <a:custGeom>
            <a:avLst/>
            <a:gdLst>
              <a:gd name="connsiteX0" fmla="*/ 4580270 w 4580270"/>
              <a:gd name="connsiteY0" fmla="*/ 0 h 4343400"/>
              <a:gd name="connsiteX1" fmla="*/ 3223910 w 4580270"/>
              <a:gd name="connsiteY1" fmla="*/ 1813560 h 4343400"/>
              <a:gd name="connsiteX2" fmla="*/ 831230 w 4580270"/>
              <a:gd name="connsiteY2" fmla="*/ 2316480 h 4343400"/>
              <a:gd name="connsiteX3" fmla="*/ 43830 w 4580270"/>
              <a:gd name="connsiteY3" fmla="*/ 4343400 h 4343400"/>
              <a:gd name="connsiteX0" fmla="*/ 4710704 w 4710704"/>
              <a:gd name="connsiteY0" fmla="*/ 0 h 4292600"/>
              <a:gd name="connsiteX1" fmla="*/ 3354344 w 4710704"/>
              <a:gd name="connsiteY1" fmla="*/ 1813560 h 4292600"/>
              <a:gd name="connsiteX2" fmla="*/ 961664 w 4710704"/>
              <a:gd name="connsiteY2" fmla="*/ 2316480 h 4292600"/>
              <a:gd name="connsiteX3" fmla="*/ 37104 w 4710704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673600 w 4673600"/>
              <a:gd name="connsiteY0" fmla="*/ 0 h 4292600"/>
              <a:gd name="connsiteX1" fmla="*/ 3317240 w 4673600"/>
              <a:gd name="connsiteY1" fmla="*/ 1813560 h 4292600"/>
              <a:gd name="connsiteX2" fmla="*/ 924560 w 4673600"/>
              <a:gd name="connsiteY2" fmla="*/ 2316480 h 4292600"/>
              <a:gd name="connsiteX3" fmla="*/ 0 w 4673600"/>
              <a:gd name="connsiteY3" fmla="*/ 4292600 h 429260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  <a:gd name="connsiteX0" fmla="*/ 4404360 w 4404360"/>
              <a:gd name="connsiteY0" fmla="*/ 0 h 4328160"/>
              <a:gd name="connsiteX1" fmla="*/ 3048000 w 4404360"/>
              <a:gd name="connsiteY1" fmla="*/ 1813560 h 4328160"/>
              <a:gd name="connsiteX2" fmla="*/ 655320 w 4404360"/>
              <a:gd name="connsiteY2" fmla="*/ 2316480 h 4328160"/>
              <a:gd name="connsiteX3" fmla="*/ 0 w 4404360"/>
              <a:gd name="connsiteY3" fmla="*/ 4328160 h 43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360" h="4328160">
                <a:moveTo>
                  <a:pt x="4404360" y="0"/>
                </a:moveTo>
                <a:cubicBezTo>
                  <a:pt x="4038600" y="713740"/>
                  <a:pt x="3672840" y="1427480"/>
                  <a:pt x="3048000" y="1813560"/>
                </a:cubicBezTo>
                <a:cubicBezTo>
                  <a:pt x="2423160" y="2199640"/>
                  <a:pt x="1163320" y="1897380"/>
                  <a:pt x="655320" y="2316480"/>
                </a:cubicBezTo>
                <a:cubicBezTo>
                  <a:pt x="147320" y="2735580"/>
                  <a:pt x="20320" y="3973407"/>
                  <a:pt x="0" y="4328160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69160" y="6431280"/>
            <a:ext cx="81280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460240" y="3952400"/>
            <a:ext cx="5080" cy="304640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77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Preethi’s</a:t>
            </a:r>
            <a:r>
              <a:rPr lang="en-US" dirty="0"/>
              <a:t>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1562101" y="1478281"/>
            <a:ext cx="8896178" cy="4760596"/>
            <a:chOff x="4046221" y="1883729"/>
            <a:chExt cx="6733539" cy="3603307"/>
          </a:xfrm>
        </p:grpSpPr>
        <p:sp>
          <p:nvSpPr>
            <p:cNvPr id="5" name="Rectangle 4"/>
            <p:cNvSpPr/>
            <p:nvPr/>
          </p:nvSpPr>
          <p:spPr>
            <a:xfrm>
              <a:off x="4648199" y="3093719"/>
              <a:ext cx="1168402" cy="11684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Voltage limiter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24320" y="3093720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Opamp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59" y="3093719"/>
              <a:ext cx="1158242" cy="11582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Source follower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95359" y="1883729"/>
              <a:ext cx="1158242" cy="11582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Source</a:t>
              </a:r>
            </a:p>
            <a:p>
              <a:pPr algn="ctr"/>
              <a:r>
                <a:rPr lang="en-US" dirty="0"/>
                <a:t>follower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24320" y="4328796"/>
              <a:ext cx="1158240" cy="1158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Integation</a:t>
              </a:r>
              <a:endParaRPr lang="en-US" dirty="0"/>
            </a:p>
            <a:p>
              <a:pPr algn="ctr"/>
              <a:r>
                <a:rPr lang="en-US" dirty="0"/>
                <a:t>capacitance</a:t>
              </a:r>
            </a:p>
          </p:txBody>
        </p:sp>
        <p:cxnSp>
          <p:nvCxnSpPr>
            <p:cNvPr id="11" name="Straight Connector 10"/>
            <p:cNvCxnSpPr>
              <a:stCxn id="5" idx="3"/>
              <a:endCxn id="6" idx="1"/>
            </p:cNvCxnSpPr>
            <p:nvPr/>
          </p:nvCxnSpPr>
          <p:spPr>
            <a:xfrm flipV="1">
              <a:off x="5816601" y="3672840"/>
              <a:ext cx="807719" cy="50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217920" y="2462850"/>
              <a:ext cx="0" cy="244506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1"/>
            </p:cNvCxnSpPr>
            <p:nvPr/>
          </p:nvCxnSpPr>
          <p:spPr>
            <a:xfrm>
              <a:off x="621792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8" idx="1"/>
            </p:cNvCxnSpPr>
            <p:nvPr/>
          </p:nvCxnSpPr>
          <p:spPr>
            <a:xfrm flipV="1">
              <a:off x="6217920" y="2462850"/>
              <a:ext cx="2377439" cy="3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" idx="3"/>
              <a:endCxn id="7" idx="1"/>
            </p:cNvCxnSpPr>
            <p:nvPr/>
          </p:nvCxnSpPr>
          <p:spPr>
            <a:xfrm>
              <a:off x="7782560" y="3672840"/>
              <a:ext cx="81279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188960" y="3672840"/>
              <a:ext cx="0" cy="1240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3"/>
            </p:cNvCxnSpPr>
            <p:nvPr/>
          </p:nvCxnSpPr>
          <p:spPr>
            <a:xfrm>
              <a:off x="7782560" y="4907916"/>
              <a:ext cx="4064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8" idx="3"/>
            </p:cNvCxnSpPr>
            <p:nvPr/>
          </p:nvCxnSpPr>
          <p:spPr>
            <a:xfrm flipV="1">
              <a:off x="9753601" y="246190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07600" y="2278184"/>
              <a:ext cx="772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vbo</a:t>
              </a:r>
              <a:endParaRPr lang="en-US" dirty="0"/>
            </a:p>
          </p:txBody>
        </p:sp>
        <p:cxnSp>
          <p:nvCxnSpPr>
            <p:cNvPr id="37" name="Straight Connector 36"/>
            <p:cNvCxnSpPr>
              <a:stCxn id="7" idx="3"/>
            </p:cNvCxnSpPr>
            <p:nvPr/>
          </p:nvCxnSpPr>
          <p:spPr>
            <a:xfrm flipV="1">
              <a:off x="9753601" y="3671890"/>
              <a:ext cx="193039" cy="95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007600" y="3488174"/>
              <a:ext cx="772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480561" y="3677920"/>
              <a:ext cx="16763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046221" y="3500763"/>
              <a:ext cx="434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50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Preethi’s</a:t>
            </a:r>
            <a:r>
              <a:rPr lang="en-US" dirty="0"/>
              <a:t>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82" y="1770927"/>
            <a:ext cx="6249118" cy="47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03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4409</TotalTime>
  <Words>396</Words>
  <Application>Microsoft Office PowerPoint</Application>
  <PresentationFormat>Widescreen</PresentationFormat>
  <Paragraphs>279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GaN Readout IC</vt:lpstr>
      <vt:lpstr>Silicon Photo Sensor</vt:lpstr>
      <vt:lpstr>Silicon Photo Sensor</vt:lpstr>
      <vt:lpstr>Silicon Photo Sensor</vt:lpstr>
      <vt:lpstr>Gallium Nitride</vt:lpstr>
      <vt:lpstr>GaN sensor</vt:lpstr>
      <vt:lpstr>GaN sensor</vt:lpstr>
      <vt:lpstr>Preethi’s design</vt:lpstr>
      <vt:lpstr>Preethi’s design</vt:lpstr>
      <vt:lpstr>Methodology and Setup #1</vt:lpstr>
      <vt:lpstr>Methodology and Setup #1</vt:lpstr>
      <vt:lpstr>Early problems</vt:lpstr>
      <vt:lpstr>Reset mode</vt:lpstr>
      <vt:lpstr>Methodology and Setup #2</vt:lpstr>
      <vt:lpstr>Integrator</vt:lpstr>
      <vt:lpstr>Integrator</vt:lpstr>
      <vt:lpstr>Integrator</vt:lpstr>
      <vt:lpstr>Source Follower</vt:lpstr>
      <vt:lpstr>Source Follower</vt:lpstr>
      <vt:lpstr>Source Follower</vt:lpstr>
      <vt:lpstr>Source Follower</vt:lpstr>
      <vt:lpstr>Integration Capacitor</vt:lpstr>
      <vt:lpstr>Integration Capacitance</vt:lpstr>
      <vt:lpstr>VBO</vt:lpstr>
      <vt:lpstr>VBO</vt:lpstr>
      <vt:lpstr>VBO</vt:lpstr>
      <vt:lpstr>Voltage limiter</vt:lpstr>
      <vt:lpstr>Voltage limiter</vt:lpstr>
      <vt:lpstr>Voltage limiter</vt:lpstr>
      <vt:lpstr>Methodology and Setup #3</vt:lpstr>
      <vt:lpstr>Methodology and Setup #3</vt:lpstr>
      <vt:lpstr>Forward bias</vt:lpstr>
      <vt:lpstr>Repeated tests single pin</vt:lpstr>
      <vt:lpstr>Reverse Bias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Lidar Project</dc:title>
  <dc:creator>Kees Kroep</dc:creator>
  <cp:lastModifiedBy>Kees Kroep</cp:lastModifiedBy>
  <cp:revision>198</cp:revision>
  <dcterms:created xsi:type="dcterms:W3CDTF">2016-05-07T15:19:39Z</dcterms:created>
  <dcterms:modified xsi:type="dcterms:W3CDTF">2016-09-12T18:27:07Z</dcterms:modified>
</cp:coreProperties>
</file>